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65BC0-2406-40AC-A4E7-A1414F7BC46A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0A94-B28F-4D01-A00A-4B286E33E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11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依赖 是一种使用关系。故与双向箭头区分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0A94-B28F-4D01-A00A-4B286E33E5F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21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0A94-B28F-4D01-A00A-4B286E33E5F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2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CFC7F-0773-4040-A7C9-712AB0F1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AF5667-6464-45E7-B39B-62BA3806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DA522-4F09-4EA2-8225-DF87A3097075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B0A384-7BE4-43A9-9E35-C0973A3F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1DE29C-1D08-4001-B6F5-D65F9EE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DB3-DA81-450A-B955-A17FE74D7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658DD6-88E6-4450-93BD-CB38F7F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2F40-807E-41F8-957B-30B3DF88B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55542-3D62-4F33-8E93-942D4EE5F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DA522-4F09-4EA2-8225-DF87A3097075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29CE-D846-43DC-AE49-47AE9C80B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D9A88-2EBA-46EA-AE81-6D0A3FEB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3DB3-DA81-450A-B955-A17FE74D7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9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4A7498-8314-44A0-99FA-C77AB710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C2E8E5-3E8C-4C7E-A70B-3C6A381D39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B636AF-B3B7-460E-9D3B-2D419011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+mn-lt"/>
                <a:ea typeface="+mn-ea"/>
              </a:rPr>
              <a:t>E-R</a:t>
            </a:r>
            <a:r>
              <a:rPr lang="zh-CN" altLang="en-US">
                <a:latin typeface="+mn-lt"/>
                <a:ea typeface="+mn-ea"/>
              </a:rPr>
              <a:t>图元素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828B6-F595-4F0A-A447-571F8D7A4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648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672622-56EB-42F2-9419-A0FC671E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>
                <a:latin typeface="Times New Roman" pitchFamily="18" charset="0"/>
              </a:rPr>
              <a:t>银行储蓄系统</a:t>
            </a:r>
            <a:r>
              <a:rPr lang="en-US" altLang="zh-CN" sz="3200">
                <a:latin typeface="+mn-lt"/>
                <a:ea typeface="+mn-ea"/>
                <a:cs typeface="Times New Roman" pitchFamily="18" charset="0"/>
              </a:rPr>
              <a:t>E-R</a:t>
            </a:r>
            <a:r>
              <a:rPr lang="zh-CN" altLang="en-US" sz="3200">
                <a:latin typeface="+mn-lt"/>
                <a:ea typeface="+mn-ea"/>
                <a:cs typeface="Times New Roman" pitchFamily="18" charset="0"/>
              </a:rPr>
              <a:t>图</a:t>
            </a:r>
            <a:endParaRPr lang="zh-CN" altLang="en-US" sz="3200" dirty="0"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EB446-2E60-45A5-AD03-C7842C32F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2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56DA41-A47A-48F9-9F4B-41B90991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8230-2B24-4BBB-B7DF-560270804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F3ABE1-60D4-4484-A778-628A344D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+mn-lt"/>
                <a:ea typeface="+mn-ea"/>
                <a:cs typeface="Times New Roman" pitchFamily="18" charset="0"/>
              </a:rPr>
              <a:t>功能模型（</a:t>
            </a:r>
            <a:r>
              <a:rPr lang="en-US" altLang="zh-CN">
                <a:latin typeface="+mn-lt"/>
                <a:ea typeface="+mn-ea"/>
                <a:cs typeface="Times New Roman" pitchFamily="18" charset="0"/>
              </a:rPr>
              <a:t>DFD</a:t>
            </a:r>
            <a:r>
              <a:rPr lang="zh-CN" altLang="en-US">
                <a:latin typeface="+mn-lt"/>
                <a:ea typeface="+mn-ea"/>
                <a:cs typeface="Times New Roman" pitchFamily="18" charset="0"/>
              </a:rPr>
              <a:t>）</a:t>
            </a:r>
            <a:endParaRPr lang="zh-CN" altLang="en-US" dirty="0"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5C43C-E8B9-4261-A6F1-A96475CC2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47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538DD6-B20C-479F-9C02-58695CE6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Times New Roman" panose="02020603050405020304" pitchFamily="18" charset="0"/>
              </a:rPr>
              <a:t>功能模型（</a:t>
            </a:r>
            <a:r>
              <a:rPr lang="en-US" altLang="zh-CN">
                <a:cs typeface="Times New Roman" panose="02020603050405020304" pitchFamily="18" charset="0"/>
              </a:rPr>
              <a:t>DFD</a:t>
            </a:r>
            <a:r>
              <a:rPr lang="zh-CN" altLang="en-US">
                <a:cs typeface="Times New Roman" panose="02020603050405020304" pitchFamily="18" charset="0"/>
              </a:rPr>
              <a:t>）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71A2B-8ED0-431A-8757-2082D265F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05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486FC6-1761-4F65-8F98-CECA2A18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D3A1CC-3C49-4D3A-B0A5-0634658334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44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020DBD-A1A1-423E-A498-CF582FC4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4729D-0D33-4373-866A-7EB86B7F24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6458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622A0A-A7E2-4505-BD34-4939F568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AD727-4601-4388-BD62-7DA3D2EB5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28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9A641A-D965-43C8-AD94-10B66B3A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E71B0-3704-4E1A-8D41-D2C157085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7960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932CFD-8B7A-4D9C-8F33-33F6518E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F6504-1451-4CC0-90D2-28DBE0420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6265"/>
      </p:ext>
    </p:extLst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302065-BA6E-4BCE-AF58-DC81A654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需求建模方法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C373B6-848D-42E5-9265-D8B70A548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28BAF2-DF80-4680-9F74-71C2695D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+mn-ea"/>
                <a:ea typeface="+mn-ea"/>
                <a:cs typeface="Times New Roman" pitchFamily="18" charset="0"/>
              </a:rPr>
              <a:t>行为模型（</a:t>
            </a:r>
            <a:r>
              <a:rPr lang="zh-CN" altLang="en-US">
                <a:latin typeface="+mn-ea"/>
                <a:ea typeface="+mn-ea"/>
              </a:rPr>
              <a:t>状态转换图）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8D403-22CD-4B81-8BDB-93CB9B394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BB7280-3B68-4C02-9FBC-74348878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状态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51FFA-C384-435F-A4B4-3BF186BB7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83373A-D011-40E9-910E-5778F00E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22830-5AFD-477B-A26B-BEF2A00EE8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0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36DDE7-77F1-45F5-903C-E67C36B0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/>
              <a:t>状态图符号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3B8B55-CAFD-4846-A760-554393EDA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ED559C-F1D3-4A71-80E1-6ED9D34C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D46E34-5944-4299-8121-44DF430E8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D110E7-63AF-4C9C-B151-C5A1707B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3A9C8-4EC0-4168-A7B7-197E7E27F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7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92546F-BC4C-4FAE-BB12-E143D3F0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3E7894-7E21-4627-A8EE-751500DE2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8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B75E54-FEA2-4B15-8D80-3007B1C2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6A801C-1D37-4ACF-B187-68E786C035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A502DC-396B-4305-A4EF-0E802AD8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D79EF-3258-49EB-99D7-A39C2E448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7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D7721-409D-4243-A71F-BE2AC9E2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986F4-E655-441B-8005-2DE45B65CF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398105-8210-4E2C-BF70-0E6BA65D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5400">
                <a:latin typeface="隶书" panose="02010509060101010101" pitchFamily="49" charset="-122"/>
                <a:ea typeface="隶书" panose="02010509060101010101" pitchFamily="49" charset="-122"/>
              </a:rPr>
              <a:t>结构化分析</a:t>
            </a:r>
            <a:br>
              <a:rPr lang="en-US" altLang="zh-CN" sz="480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en-US" altLang="zh-CN" sz="4800" b="1">
                <a:ea typeface="隶书" panose="02010509060101010101" pitchFamily="49" charset="-122"/>
              </a:rPr>
              <a:t>(Structured Analysis)</a:t>
            </a:r>
            <a:endParaRPr lang="en-US" altLang="zh-CN" sz="4800">
              <a:solidFill>
                <a:srgbClr val="FD1907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1C3E0-5E04-4F85-8E7F-7B6235213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39A02C-9D54-48DE-8FB0-18C4A24F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F4D7D-945F-4F38-A839-4062171274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36F692-E96A-4067-AAC3-1EBD1F49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数据字典（</a:t>
            </a:r>
            <a:r>
              <a:rPr lang="en-US" altLang="zh-CN"/>
              <a:t>DD</a:t>
            </a:r>
            <a:r>
              <a:rPr lang="zh-CN" altLang="en-US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771F6-06C9-47AB-96F0-9094E015CA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17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F5A489-4D4C-4855-A780-91F887FC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数据字典举例：数据库表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41893-DBCB-4740-B54B-AF7DCAA34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479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837969-15C0-49C3-A58B-8CC7388E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数据字典举例：数据库表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390DFD-0DF9-40CC-B09C-F196E017DD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58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7A2897-A9D7-4D80-8F37-38FCF474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数据字典举例：数据库表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8CCF7-96F9-4847-8215-5A5A77B91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590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1CE93F-667F-4B9D-B478-58407988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数据字典举例：数据库表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EF9A18-02F2-461A-B451-4ED15315D0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071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FE9937-3DAE-4715-83A6-B7598068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数据字典基本符号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0C1A21-2DB2-4D44-BCF0-7BEDA1F59B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6FE1F4-9FB8-4A15-904F-FA17D14F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 :</a:t>
            </a:r>
            <a:r>
              <a:rPr lang="zh-CN" altLang="en-US"/>
              <a:t>教材购销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B63A5-2764-407C-9C52-387A873AF7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866349-6800-4A9C-8971-DD454CA3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 : data dictionary description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406B83-AEEA-4652-BC50-E6E37E38D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A6D18B-3FAC-40E1-BFD8-4334AFD5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  <a:ea typeface="隶书" panose="02010509060101010101" pitchFamily="49" charset="-122"/>
              </a:rPr>
              <a:t>面向对象分析</a:t>
            </a:r>
            <a:br>
              <a:rPr lang="en-US" altLang="zh-CN" sz="480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en-US" altLang="zh-CN" sz="4000" b="1">
                <a:ea typeface="隶书" panose="02010509060101010101" pitchFamily="49" charset="-122"/>
              </a:rPr>
              <a:t>(Object-Oriented Analysis, OOA)</a:t>
            </a:r>
            <a:endParaRPr lang="en-US" altLang="zh-CN" sz="4000">
              <a:solidFill>
                <a:srgbClr val="FD1907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6EBDEA-BD02-4979-B7CE-94A0E8106C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6A9DDB-AD4F-400F-A093-C71AB984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C47CDE-2852-4343-B2BB-5F63E57C2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53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CA8AD0-8FAA-4B3C-B292-22FB269B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0BA076-F775-4A65-B92F-71DBAAB335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3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9F28EA-39F0-4205-AA8A-2CCDD212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/>
              <a:t>传统方法的缺点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8E2D1-14EA-4E26-B83C-4980A18AE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6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924AAC-3A89-49EA-BCBA-15195857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面向对象方法学的要点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65F47-9DA6-48C0-9F41-8CF41205D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3211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E484B8-7E17-428E-9A21-6EE396BC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面向对象方法组成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3734F-E4FE-4790-BA51-21D598A8CE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0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2573CE-1555-4885-B00B-DB42DDCB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93495E-8C1C-4860-B717-BAF25CA16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853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CD7F36-1A4A-4DA3-A0AE-1A60DB11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面向对象分析建模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7CC42-5663-4635-A447-B4C399CEE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51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B5698B-CE12-4FCB-ADAB-11A8400D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流行的几种建模方法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FCFC81-86A5-4D30-8CB8-C0823659BD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849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D942DF-427F-4090-B6E1-6A9BCC44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5310C1-2937-4916-839E-140EB147F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FF93FE-F70D-444D-AC87-72B35E77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统一建模语言</a:t>
            </a:r>
            <a:r>
              <a:rPr lang="en-US" altLang="zh-CN"/>
              <a:t>UML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FA9F7D-BF27-49AE-ACF9-7DA9B6364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70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60B6FB-F0AC-401F-9030-272CC3BA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62770-2249-496C-90C3-72FE8CF652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A0ED6C-AE98-43E1-8769-AB86B87F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结构化分析</a:t>
            </a:r>
            <a:endParaRPr lang="zh-CN" altLang="en-US" i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64055-DDCE-4CE0-8BBC-8F2D7098E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6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6705EC-4AD3-4721-B2C5-B1BE7B49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6FA92-C55C-4672-B934-38569063CA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74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2E0FDD-50BE-412A-9CF0-6A712854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用例图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3DA310-8FAD-488F-91A8-329B674495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56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FC95C1-48DE-411F-8153-0A45F76B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DA7F23-6BCD-46A7-A687-D738AC547C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85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76DB7C-84FD-46A8-AE15-8FEB773F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图书管理系统用例图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9F48E8-B34B-4035-BA00-AEB03D07BD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2947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979797-9BD2-4415-A406-E3EA96E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补充用例的</a:t>
            </a:r>
            <a:r>
              <a:rPr lang="en-US" altLang="zh-CN" sz="3600"/>
              <a:t>UML</a:t>
            </a:r>
            <a:r>
              <a:rPr lang="zh-CN" altLang="en-US" sz="3600"/>
              <a:t>模型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2ED3D-F427-414F-8A66-3EBAC93B9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3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D720E6-5C1B-4F0A-B8B9-64ECCF04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/>
              <a:t>补充用例的</a:t>
            </a:r>
            <a:r>
              <a:rPr lang="en-US" altLang="zh-CN" sz="4300"/>
              <a:t>UML</a:t>
            </a:r>
            <a:r>
              <a:rPr lang="zh-CN" altLang="en-US" sz="4300"/>
              <a:t>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30C493-460F-4009-B1C2-913D351A98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6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7583E9-DEC3-4F5D-BDFA-C0D4510A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4F982-CFA1-4AA8-BA63-EF18A4573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69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6C10D0-EF06-45FA-A6C9-8ABFE66E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4C18E2-6A84-4DB2-9744-C7C3120A9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1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EF6305-7536-47AD-A4A8-EC4C19CC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类图</a:t>
            </a:r>
            <a:endParaRPr lang="en-US" altLang="zh-CN" sz="47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53C51-9AB4-43BC-89D0-0CF79A845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4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1533A6-B6E1-4365-BCFB-5AE895AA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类图</a:t>
            </a:r>
            <a:endParaRPr lang="en-US" altLang="zh-CN" sz="47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AA613-B366-496F-B360-ADCABE2C3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4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56077A-E237-4073-8D64-F95566A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BCDDF2-7FE0-4E0C-85E6-FC401EFA0B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6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5B2F6C-8218-42B8-B9CC-D7DBF789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类之间的关系</a:t>
            </a:r>
            <a:endParaRPr lang="en-US" altLang="zh-CN" sz="47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E993F-0273-42E8-9CF2-4BE8D05D8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5B6E9E-0C96-46B3-B98B-69BC0403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3CA18-2D79-4715-B78B-F2EE4C8FF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9170EC-9D8D-4804-96A3-39F67EFD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关联关系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9677D9-F733-4F26-B9D7-AFCDE16F3A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6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9F6928-4853-41A2-9E9E-F6B3B116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聚合关系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“has-a”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1A8CA3-999E-4945-8C12-1DFC84272B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89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F5C603-4E79-4BE9-B919-5E9CC369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合成关系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200B2-4C00-4453-B47F-99D423D5CB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37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2EF1C8-C99F-4EDD-8426-61446FC8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泛化：</a:t>
            </a:r>
            <a:r>
              <a:rPr lang="en-US" altLang="zh-CN"/>
              <a:t>“is-a”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72FD1-FC25-4311-A7B7-F341E0839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2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D8DEEB-3415-408F-90EA-8802E2FB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类图示例</a:t>
            </a:r>
            <a:br>
              <a:rPr lang="zh-CN" altLang="en-US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AA65B-6BE1-4CB6-AE5D-91A9A0840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9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4D6CEF-00CF-4C0B-B7AE-DC58F931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依赖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7D2AC6-2A60-4CD0-BF16-96671C938A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5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A0CE04-54F8-4FAA-A49C-21084266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CRC</a:t>
            </a:r>
            <a:r>
              <a:rPr lang="zh-CN" altLang="en-US"/>
              <a:t>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25AF7B-A722-4707-B0EB-2FBC7FF658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6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97C189-2B0E-4291-88B0-D4D489E2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平面设计图</a:t>
            </a:r>
            <a:r>
              <a:rPr lang="en-US" altLang="zh-CN"/>
              <a:t>CRC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12DF8-0FB3-45E8-B806-22CC16DC7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C93E03-2FA6-4C6E-88B5-B89BDFDD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+mj-ea"/>
              </a:rPr>
              <a:t>数据模型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8D1F54-FB3B-4CC9-BC53-B756DB405B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757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F4B8A4-6473-4CB2-A225-B82F2387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DB248-7C2C-4024-93C6-08A48EC5A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9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079466-C688-45E4-82FB-1256EC02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/>
              <a:t>顺序图（</a:t>
            </a:r>
            <a:r>
              <a:rPr lang="en-US" altLang="sv-SE"/>
              <a:t>Sequence Diagram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66C76-1D9E-412A-ABEA-745609DBA0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82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AFFA8D-5655-4C35-9706-957E1732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例</a:t>
            </a:r>
            <a:r>
              <a:rPr lang="en-US" altLang="zh-CN" sz="3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用户登录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DBF96-029C-4739-B8B5-CA66D1505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409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FFC117-FFBC-45DB-BF80-C5B0D196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例</a:t>
            </a:r>
            <a:r>
              <a:rPr lang="en-US" altLang="zh-CN" sz="3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查看病人信息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E84EA-ED69-4D24-860D-9AC4161ACF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68681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2E208C-2D81-4DD2-95F6-9535C79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例</a:t>
            </a:r>
            <a:r>
              <a:rPr lang="en-US" altLang="zh-CN" sz="3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600" b="1">
                <a:solidFill>
                  <a:schemeClr val="accent6">
                    <a:lumMod val="75000"/>
                  </a:schemeClr>
                </a:solidFill>
              </a:rPr>
              <a:t>：上传数据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BCD7D7-0F6D-4742-955F-14F74BA1E8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8172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10F2AF-0CBF-4897-B1F9-6A79AD29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实例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11D34-2078-407C-9D9C-06D983FAD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47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51B1E4-5748-4347-9772-5CC77763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+mn-lt"/>
                <a:ea typeface="+mn-ea"/>
              </a:rPr>
              <a:t>E-R</a:t>
            </a:r>
            <a:r>
              <a:rPr lang="zh-CN" altLang="en-US">
                <a:latin typeface="+mn-lt"/>
                <a:ea typeface="+mn-ea"/>
              </a:rPr>
              <a:t>图元素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95C1B-2433-4ACF-9E4B-2C9F65B92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7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5FBCC9-A2AF-4A7A-AAA0-9C136430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+mn-lt"/>
                <a:ea typeface="+mn-ea"/>
              </a:rPr>
              <a:t>E-R</a:t>
            </a:r>
            <a:r>
              <a:rPr lang="zh-CN" altLang="en-US">
                <a:latin typeface="+mn-lt"/>
                <a:ea typeface="+mn-ea"/>
              </a:rPr>
              <a:t>图元素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549D9B-4387-44FF-AC2A-C7C6342647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95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213</Words>
  <Application>Microsoft Office PowerPoint</Application>
  <PresentationFormat>全屏显示(4:3)</PresentationFormat>
  <Paragraphs>62</Paragraphs>
  <Slides>75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等线</vt:lpstr>
      <vt:lpstr>等线 Light</vt:lpstr>
      <vt:lpstr>隶书</vt:lpstr>
      <vt:lpstr>Arial</vt:lpstr>
      <vt:lpstr>Times New Roman</vt:lpstr>
      <vt:lpstr>Office 主题​​</vt:lpstr>
      <vt:lpstr>outline</vt:lpstr>
      <vt:lpstr>需求建模方法</vt:lpstr>
      <vt:lpstr>结构化分析 (Structured Analysis)</vt:lpstr>
      <vt:lpstr>outline</vt:lpstr>
      <vt:lpstr>结构化分析</vt:lpstr>
      <vt:lpstr>PowerPoint 演示文稿</vt:lpstr>
      <vt:lpstr>数据模型</vt:lpstr>
      <vt:lpstr>E-R图元素</vt:lpstr>
      <vt:lpstr>E-R图元素</vt:lpstr>
      <vt:lpstr>E-R图元素</vt:lpstr>
      <vt:lpstr>银行储蓄系统E-R图</vt:lpstr>
      <vt:lpstr>PowerPoint 演示文稿</vt:lpstr>
      <vt:lpstr>功能模型（DFD）</vt:lpstr>
      <vt:lpstr>功能模型（DFD）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行为模型（状态转换图）</vt:lpstr>
      <vt:lpstr>状态 </vt:lpstr>
      <vt:lpstr>事件</vt:lpstr>
      <vt:lpstr>状态图符号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数据字典（DD）</vt:lpstr>
      <vt:lpstr>数据字典举例：数据库表</vt:lpstr>
      <vt:lpstr>数据字典举例：数据库表</vt:lpstr>
      <vt:lpstr>数据字典举例：数据库表</vt:lpstr>
      <vt:lpstr>数据字典举例：数据库表</vt:lpstr>
      <vt:lpstr>数据字典基本符号</vt:lpstr>
      <vt:lpstr>Example :教材购销</vt:lpstr>
      <vt:lpstr>Example : data dictionary description</vt:lpstr>
      <vt:lpstr>面向对象分析 (Object-Oriented Analysis, OOA)</vt:lpstr>
      <vt:lpstr>outline</vt:lpstr>
      <vt:lpstr>传统方法的缺点</vt:lpstr>
      <vt:lpstr>面向对象方法学的要点</vt:lpstr>
      <vt:lpstr>面向对象方法组成</vt:lpstr>
      <vt:lpstr>面向对象的基本概念</vt:lpstr>
      <vt:lpstr>面向对象分析建模</vt:lpstr>
      <vt:lpstr>流行的几种建模方法</vt:lpstr>
      <vt:lpstr>PowerPoint 演示文稿</vt:lpstr>
      <vt:lpstr>统一建模语言UML</vt:lpstr>
      <vt:lpstr>outline</vt:lpstr>
      <vt:lpstr>PowerPoint 演示文稿</vt:lpstr>
      <vt:lpstr>用例图</vt:lpstr>
      <vt:lpstr>用例图</vt:lpstr>
      <vt:lpstr>图书管理系统用例图</vt:lpstr>
      <vt:lpstr>补充用例的UML模型</vt:lpstr>
      <vt:lpstr>补充用例的UML模型</vt:lpstr>
      <vt:lpstr>outline</vt:lpstr>
      <vt:lpstr>类图</vt:lpstr>
      <vt:lpstr>类图</vt:lpstr>
      <vt:lpstr>类图</vt:lpstr>
      <vt:lpstr>类之间的关系</vt:lpstr>
      <vt:lpstr>关联关系</vt:lpstr>
      <vt:lpstr>关联关系</vt:lpstr>
      <vt:lpstr>聚合关系 ：“has-a”</vt:lpstr>
      <vt:lpstr>合成关系</vt:lpstr>
      <vt:lpstr>泛化：“is-a”</vt:lpstr>
      <vt:lpstr>类图示例 </vt:lpstr>
      <vt:lpstr>依赖</vt:lpstr>
      <vt:lpstr>CRC模型</vt:lpstr>
      <vt:lpstr>平面设计图CRC</vt:lpstr>
      <vt:lpstr>outline</vt:lpstr>
      <vt:lpstr>顺序图（Sequence Diagram）</vt:lpstr>
      <vt:lpstr>例1：用户登录</vt:lpstr>
      <vt:lpstr>例2：查看病人信息</vt:lpstr>
      <vt:lpstr>例3：上传数据</vt:lpstr>
      <vt:lpstr>实例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 (Requirements Analysis)</dc:title>
  <dc:creator>18465</dc:creator>
  <cp:lastModifiedBy>张 三</cp:lastModifiedBy>
  <cp:revision>3</cp:revision>
  <dcterms:created xsi:type="dcterms:W3CDTF">2021-10-10T07:52:47Z</dcterms:created>
  <dcterms:modified xsi:type="dcterms:W3CDTF">2022-01-06T20:44:40Z</dcterms:modified>
</cp:coreProperties>
</file>